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516" r:id="rId3"/>
    <p:sldId id="518" r:id="rId4"/>
    <p:sldId id="517" r:id="rId5"/>
    <p:sldId id="519" r:id="rId6"/>
    <p:sldId id="521" r:id="rId7"/>
    <p:sldId id="52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813824-8773-AC36-02EB-64FC596EA22B}" name="Sara Huang[黃亭綺]" initials="亭黃" userId="S::sara.huang@104.com.tw::fa268581-e5e0-4f19-afff-ea519655ad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CFF"/>
    <a:srgbClr val="FFF274"/>
    <a:srgbClr val="309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76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A4982EC-858A-5DFB-B937-7102571CB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096A12-C220-51E7-CDF7-2E43A20C3A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BD5D1-129B-43B5-856C-0EECFEAFC2DB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1A53B07-8370-4E46-8CD9-7A4F6A142E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32507D-714D-28B9-EF43-0C654326E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560C8-E2C5-432E-B844-5450736E7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815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EFA8-5E0A-40D0-8EF2-9F27ED8AA7F7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59E3A-FAC5-4AC6-88FC-952F14B979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66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97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72034-62F6-4CAD-5937-651CC138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5C773E-179F-DC3E-C337-2156C735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CE8085-47CA-1007-7179-9CB1EFDC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8A70-9244-480F-B0C3-181990A48E26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BC59E1-3A16-A25E-FFDC-11A1BA81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2C76E-8F8B-401C-9FF0-72FE3509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95D5601-3138-E3E5-0CFF-E333BEAAB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r="37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E3482-2741-BC51-1BE1-71B305F1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188CEB7-BCDA-0BFD-C946-C21FF3727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26FC02-C948-2130-3B5D-58B9582FD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4035F7-09FB-5605-45CC-E8F2AD46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7BDC-AA74-4A57-A493-B34B12A736FC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888926-35FB-4D8D-5498-F67F631D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C73D65-B7E2-070E-8DB1-30E05FEB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16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9F8758-80C4-F5CF-F4A1-2D1D1CD0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03D8E8A-9679-7A53-0946-84F1A1607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C2C9F7-3B6D-97C4-3B37-6883C45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02CB-768A-409D-A2DC-6CE61CEFC3B2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1F0F40-1658-79CF-3795-1B387AB3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24CF31-20CB-82C6-454E-B107EA2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09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74CB6C3-F07A-508A-A35C-9EAB56899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F58BE5-2117-9E28-ED6E-6229FD296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180FFE-3355-4B9A-2A16-A5DCC4F1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82C9-5CD7-4C97-9EA9-697D159A5BD4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5DD2CA-9586-94B2-0240-35780642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8E7462-F4CF-EF3D-D337-4036A821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18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66E07A-168F-4CBA-AD6C-18BF16FA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BBA3-0698-481A-BE29-11CE715F8BA5}" type="datetime1">
              <a:rPr lang="zh-TW" altLang="en-US" smtClean="0"/>
              <a:t>2025/5/12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987D27-F278-4C74-8B8D-3AC520A5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4E9BBA-1A3D-4D7E-82C0-DEF679E9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DB60ABF8-0EB4-997D-CF2B-F29A25CC0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31" y="-68471"/>
            <a:ext cx="1013145" cy="486075"/>
          </a:xfrm>
          <a:prstGeom prst="rect">
            <a:avLst/>
          </a:prstGeom>
        </p:spPr>
      </p:pic>
      <p:pic>
        <p:nvPicPr>
          <p:cNvPr id="9" name="Picture 2" descr="104人力銀行- 找工作、徵才、找優質工作、幸福企業的求職徵才平台​">
            <a:extLst>
              <a:ext uri="{FF2B5EF4-FFF2-40B4-BE49-F238E27FC236}">
                <a16:creationId xmlns:a16="http://schemas.microsoft.com/office/drawing/2014/main" id="{1E51E836-536C-C1FE-4096-17623D4AB0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18" y="-122582"/>
            <a:ext cx="579782" cy="5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8186D10-F17C-67C3-ED45-0FD4D7B66477}"/>
              </a:ext>
            </a:extLst>
          </p:cNvPr>
          <p:cNvSpPr txBox="1"/>
          <p:nvPr userDrawn="1"/>
        </p:nvSpPr>
        <p:spPr>
          <a:xfrm>
            <a:off x="11406729" y="-38400"/>
            <a:ext cx="282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endParaRPr lang="zh-TW" altLang="en-US" sz="2000" b="1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F7FA78-9544-94EB-7040-C17FDF3686C5}"/>
              </a:ext>
            </a:extLst>
          </p:cNvPr>
          <p:cNvSpPr/>
          <p:nvPr userDrawn="1"/>
        </p:nvSpPr>
        <p:spPr>
          <a:xfrm>
            <a:off x="0" y="6608618"/>
            <a:ext cx="12211396" cy="275764"/>
          </a:xfrm>
          <a:prstGeom prst="rect">
            <a:avLst/>
          </a:prstGeom>
          <a:solidFill>
            <a:srgbClr val="1C1C1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57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4E4A44F-902E-8920-DC3A-F9CE21C4EA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DCFF"/>
          </a:solidFill>
          <a:ln>
            <a:solidFill>
              <a:srgbClr val="78D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971227E-5624-C25A-6212-8C2267073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05E341-EC7E-5CC2-B19A-37BECA287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D7C554-7852-1212-4BE0-D1373096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64B5C0-31D7-1DE9-9CFE-54DE7BD2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青年事務局">
            <a:extLst>
              <a:ext uri="{FF2B5EF4-FFF2-40B4-BE49-F238E27FC236}">
                <a16:creationId xmlns:a16="http://schemas.microsoft.com/office/drawing/2014/main" id="{40B0BA32-20D1-E1F3-BAF5-C9C7CE342A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578" y="438821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0277BD4-2B51-436F-D199-717491246C3D}"/>
              </a:ext>
            </a:extLst>
          </p:cNvPr>
          <p:cNvSpPr txBox="1"/>
          <p:nvPr userDrawn="1"/>
        </p:nvSpPr>
        <p:spPr>
          <a:xfrm>
            <a:off x="10872855" y="49252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/>
              <a:t>X</a:t>
            </a:r>
            <a:endParaRPr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BCF0928C-E6D3-84A5-EF22-847AB77CA39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AACF667C-99DA-5126-4EE3-B3149B50B3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5E700FEF-9B6C-EAE7-57F3-27401A00B97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3C2E8C-78E0-4162-A656-7FA55A8E634D}" type="slidenum">
              <a:rPr lang="zh-TW" altLang="en-US" sz="2400" b="1" smtClean="0">
                <a:solidFill>
                  <a:schemeClr val="tx1"/>
                </a:solidFill>
              </a:rPr>
              <a:pPr/>
              <a:t>‹#›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7" name="Picture 2" descr="青年事務局">
            <a:extLst>
              <a:ext uri="{FF2B5EF4-FFF2-40B4-BE49-F238E27FC236}">
                <a16:creationId xmlns:a16="http://schemas.microsoft.com/office/drawing/2014/main" id="{2351EF5A-25C5-E0D6-9A73-57863897AF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41" y="438821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D7D4CCB0-D137-759B-CB21-33D7A55F2CEB}"/>
              </a:ext>
            </a:extLst>
          </p:cNvPr>
          <p:cNvSpPr txBox="1"/>
          <p:nvPr userDrawn="1"/>
        </p:nvSpPr>
        <p:spPr>
          <a:xfrm>
            <a:off x="10561518" y="49252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/>
              <a:t>X</a:t>
            </a:r>
            <a:endParaRPr lang="zh-TW" altLang="en-US"/>
          </a:p>
        </p:txBody>
      </p:sp>
      <p:pic>
        <p:nvPicPr>
          <p:cNvPr id="19" name="Picture 2" descr="104人力銀行- 找工作、徵才、找優質工作、幸福企業的求職徵才平台​">
            <a:extLst>
              <a:ext uri="{FF2B5EF4-FFF2-40B4-BE49-F238E27FC236}">
                <a16:creationId xmlns:a16="http://schemas.microsoft.com/office/drawing/2014/main" id="{D8C0D1A8-0BC4-C2BD-E6A2-61EDB70984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831" y="391146"/>
            <a:ext cx="579782" cy="5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2D4B834B-40C2-1B90-684B-E3AF7EB6BFB0}"/>
              </a:ext>
            </a:extLst>
          </p:cNvPr>
          <p:cNvSpPr/>
          <p:nvPr userDrawn="1"/>
        </p:nvSpPr>
        <p:spPr>
          <a:xfrm>
            <a:off x="347662" y="408760"/>
            <a:ext cx="11496675" cy="61620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 descr="一張含有 螢幕擷取畫面 的圖片&#10;&#10;自動產生的描述">
            <a:extLst>
              <a:ext uri="{FF2B5EF4-FFF2-40B4-BE49-F238E27FC236}">
                <a16:creationId xmlns:a16="http://schemas.microsoft.com/office/drawing/2014/main" id="{C0027824-B609-2FB8-D467-EEEDDC488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564" y="5326721"/>
            <a:ext cx="2811318" cy="1325564"/>
          </a:xfrm>
          <a:prstGeom prst="rect">
            <a:avLst/>
          </a:prstGeom>
        </p:spPr>
      </p:pic>
      <p:pic>
        <p:nvPicPr>
          <p:cNvPr id="22" name="圖片 21" descr="一張含有 螢幕擷取畫面 的圖片&#10;&#10;自動產生的描述">
            <a:extLst>
              <a:ext uri="{FF2B5EF4-FFF2-40B4-BE49-F238E27FC236}">
                <a16:creationId xmlns:a16="http://schemas.microsoft.com/office/drawing/2014/main" id="{69EE34AA-8A20-26F9-1E38-C98EA5E46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575" y="408760"/>
            <a:ext cx="1633605" cy="940344"/>
          </a:xfrm>
          <a:prstGeom prst="rect">
            <a:avLst/>
          </a:prstGeom>
        </p:spPr>
      </p:pic>
      <p:pic>
        <p:nvPicPr>
          <p:cNvPr id="7" name="Picture 2" descr="青年事務局">
            <a:extLst>
              <a:ext uri="{FF2B5EF4-FFF2-40B4-BE49-F238E27FC236}">
                <a16:creationId xmlns:a16="http://schemas.microsoft.com/office/drawing/2014/main" id="{63D487A2-3250-FF46-97EA-87C905CE1B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09" y="559987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9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708F8B8C-80FA-7830-3329-CD528F3FD3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DCFF"/>
          </a:solidFill>
          <a:ln>
            <a:solidFill>
              <a:srgbClr val="78D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4872034-62F6-4CAD-5937-651CC138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5C773E-179F-DC3E-C337-2156C735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BC59E1-3A16-A25E-FFDC-11A1BA81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2C76E-8F8B-401C-9FF0-72FE3509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fld id="{9D3C2E8C-78E0-4162-A656-7FA55A8E63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6F3511C-B562-7E73-E366-B75502FB03E3}"/>
              </a:ext>
            </a:extLst>
          </p:cNvPr>
          <p:cNvSpPr/>
          <p:nvPr userDrawn="1"/>
        </p:nvSpPr>
        <p:spPr>
          <a:xfrm>
            <a:off x="347662" y="384574"/>
            <a:ext cx="11496675" cy="61083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06A3CF5A-80DD-F9A9-1CC2-94EE3A959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575" y="408760"/>
            <a:ext cx="1633605" cy="940344"/>
          </a:xfrm>
          <a:prstGeom prst="rect">
            <a:avLst/>
          </a:prstGeom>
        </p:spPr>
      </p:pic>
      <p:pic>
        <p:nvPicPr>
          <p:cNvPr id="14" name="圖片 13" descr="一張含有 螢幕擷取畫面 的圖片&#10;&#10;自動產生的描述">
            <a:extLst>
              <a:ext uri="{FF2B5EF4-FFF2-40B4-BE49-F238E27FC236}">
                <a16:creationId xmlns:a16="http://schemas.microsoft.com/office/drawing/2014/main" id="{A0D7BB61-627C-6E6A-D12C-CEAAE863C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0707" y="5658979"/>
            <a:ext cx="2811318" cy="1325564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5A0E0A56-CA37-08AF-4817-B1BC54F4D35C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7CC1AB20-6A12-5C83-0C1A-4D943903BAB3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6D631BEE-50B0-0450-E700-F5FB9C32B00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3C2E8C-78E0-4162-A656-7FA55A8E63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投影片編號版面配置區 1">
            <a:extLst>
              <a:ext uri="{FF2B5EF4-FFF2-40B4-BE49-F238E27FC236}">
                <a16:creationId xmlns:a16="http://schemas.microsoft.com/office/drawing/2014/main" id="{5AA8A538-EE07-9644-6AD1-B0B4A1D1376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D3C2E8C-78E0-4162-A656-7FA55A8E634D}" type="slidenum">
              <a:rPr lang="zh-TW" altLang="en-US" sz="2400" b="1" smtClean="0">
                <a:solidFill>
                  <a:schemeClr val="tx1"/>
                </a:solidFill>
                <a:latin typeface="Aptos" panose="02110004020202020204"/>
                <a:ea typeface="新細明體" panose="02020500000000000000" pitchFamily="18" charset="-120"/>
              </a:rPr>
              <a:pPr>
                <a:defRPr/>
              </a:pPr>
              <a:t>‹#›</a:t>
            </a:fld>
            <a:endParaRPr lang="zh-TW" altLang="en-US" sz="2400" b="1">
              <a:solidFill>
                <a:schemeClr val="tx1"/>
              </a:solidFill>
              <a:latin typeface="Aptos" panose="02110004020202020204"/>
              <a:ea typeface="新細明體" panose="02020500000000000000" pitchFamily="18" charset="-120"/>
            </a:endParaRPr>
          </a:p>
        </p:txBody>
      </p:sp>
      <p:pic>
        <p:nvPicPr>
          <p:cNvPr id="21" name="圖片 20" descr="一張含有 藝術 的圖片&#10;&#10;描述是以低可信度自動產生">
            <a:extLst>
              <a:ext uri="{FF2B5EF4-FFF2-40B4-BE49-F238E27FC236}">
                <a16:creationId xmlns:a16="http://schemas.microsoft.com/office/drawing/2014/main" id="{949E21CD-DB95-2EE6-C5D6-26AB3900D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37916"/>
            <a:ext cx="3286125" cy="2738438"/>
          </a:xfrm>
          <a:prstGeom prst="rect">
            <a:avLst/>
          </a:prstGeom>
        </p:spPr>
      </p:pic>
      <p:pic>
        <p:nvPicPr>
          <p:cNvPr id="22" name="圖片 21" descr="一張含有 螢幕擷取畫面, 圖形, 平面設計, 藝術 的圖片&#10;&#10;自動產生的描述">
            <a:extLst>
              <a:ext uri="{FF2B5EF4-FFF2-40B4-BE49-F238E27FC236}">
                <a16:creationId xmlns:a16="http://schemas.microsoft.com/office/drawing/2014/main" id="{572C6A98-099A-2E23-28FD-6D1EED41B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r="29227"/>
          <a:stretch/>
        </p:blipFill>
        <p:spPr>
          <a:xfrm>
            <a:off x="9098241" y="4641850"/>
            <a:ext cx="1997076" cy="1851025"/>
          </a:xfrm>
          <a:prstGeom prst="rect">
            <a:avLst/>
          </a:prstGeom>
        </p:spPr>
      </p:pic>
      <p:pic>
        <p:nvPicPr>
          <p:cNvPr id="23" name="Picture 2" descr="青年事務局">
            <a:extLst>
              <a:ext uri="{FF2B5EF4-FFF2-40B4-BE49-F238E27FC236}">
                <a16:creationId xmlns:a16="http://schemas.microsoft.com/office/drawing/2014/main" id="{CD5382E5-73B8-7098-EAE6-E9AA4D140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09" y="559987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2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4E8639-9ABB-71D3-AA75-39CA0F6B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25397-1D4B-D5D3-858C-530C551C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2D4998-EB52-98DD-5702-25BFD1E3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6148-4064-4EA2-868A-B24FF3945DFA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2CF0AB-E814-F3A8-1899-31DB597A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C3B263-DBE6-A09D-2BC9-1E60A411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一張含有 螢幕擷取畫面, Rectangle, 設計 的圖片&#10;&#10;自動產生的描述">
            <a:extLst>
              <a:ext uri="{FF2B5EF4-FFF2-40B4-BE49-F238E27FC236}">
                <a16:creationId xmlns:a16="http://schemas.microsoft.com/office/drawing/2014/main" id="{9D99F704-7647-1BAD-B36B-CFE9A18C5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92874"/>
            <a:ext cx="12192000" cy="365125"/>
          </a:xfrm>
          <a:prstGeom prst="rect">
            <a:avLst/>
          </a:prstGeom>
        </p:spPr>
      </p:pic>
      <p:pic>
        <p:nvPicPr>
          <p:cNvPr id="11" name="Picture 2" descr="青年事務局">
            <a:extLst>
              <a:ext uri="{FF2B5EF4-FFF2-40B4-BE49-F238E27FC236}">
                <a16:creationId xmlns:a16="http://schemas.microsoft.com/office/drawing/2014/main" id="{B36B85AE-084D-3491-870F-61C10D5FB3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02" y="47675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26B58C8-40C0-F77A-623C-31E75676F4AE}"/>
              </a:ext>
            </a:extLst>
          </p:cNvPr>
          <p:cNvSpPr txBox="1"/>
          <p:nvPr userDrawn="1"/>
        </p:nvSpPr>
        <p:spPr>
          <a:xfrm>
            <a:off x="11095479" y="101378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/>
              <a:t>X</a:t>
            </a:r>
            <a:endParaRPr lang="zh-TW" altLang="en-US"/>
          </a:p>
        </p:txBody>
      </p:sp>
      <p:pic>
        <p:nvPicPr>
          <p:cNvPr id="13" name="Picture 2" descr="104人力銀行- 找工作、徵才、找優質工作、幸福企業的求職徵才平台​">
            <a:extLst>
              <a:ext uri="{FF2B5EF4-FFF2-40B4-BE49-F238E27FC236}">
                <a16:creationId xmlns:a16="http://schemas.microsoft.com/office/drawing/2014/main" id="{55895E13-5E02-DAFA-8723-D79DDFBF1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013" y="0"/>
            <a:ext cx="579782" cy="5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527B0F-CBD3-F8B7-D25E-7D8B069A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F5F6CF-E121-02EF-EDFB-085E2140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B9F452-8483-DA94-51A9-CFDD5F7FA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10B7A1-8E75-FC28-0A95-6EC2350C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FCC2-9B63-4AF2-A62A-049959D1D6D0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96FF39-8E2A-5ACB-526F-AE22476C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89E74E-CFB2-4A29-1D92-3380CA05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4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1B2E4-C472-9925-F1B4-7C6B5856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7F7E26A-861B-6E3F-21B8-3F7B680B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68C4BA-A26C-91A7-5A99-0834FFF0F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3AC2E8A-93EA-DCE2-EA79-E2CF2E683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E24BC4-1494-A1F9-6822-E06BA589C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E0AEF6-8026-37C2-D4D9-DE7CCD2A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34CE-0B68-4421-ABB4-60CBBD089F88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C6B06FB-3FAD-A1EB-AB31-AB82D60E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342BF4-FD87-02BE-B167-0B94CFCC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14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FCD8C0-EA69-9F44-2DAE-4B3F0765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3AF9752-AE0A-EFCC-69F7-CB08AAD4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0407-3D29-4B24-A78F-90E85C921E5A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649E10-B8F9-DFC7-ACC9-21A2F4F8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7AD5A1-ABB8-5A63-D136-3ACE8AED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9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D57299C-730D-803D-82BC-CD269134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97EA-FA35-4974-9072-E10777590DEA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8D7C283-B30A-FE62-6A4A-EBD635CB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8B11BD-B893-B1ED-803E-6BECDE1D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9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61125-601B-5217-E7BD-821C0069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EC1A8-D860-31FC-7DFE-471076003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06C9A5-3AE4-73DE-ADE2-EF7DE981F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698D26-B4C0-6148-9A14-ADB7FFA9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BF7F-CB82-4EAC-B096-7403B480A55A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C397BE-0B48-753B-C661-87A798C9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11D983-2FDB-CEDE-8423-02AEE653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1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545DD61-3D42-BD91-2A0F-B9DC4084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9EAFC56-9D81-7E88-F17D-CCC95F961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CD3438-F357-9EA8-0728-50CA79AB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552E6F-A8F4-4EBC-83FC-0DB0E7752F78}" type="datetime1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19B162-BD30-DECB-0331-CC87A0A56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9F2DC6-908A-6016-519D-31296FFC3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C2E8C-78E0-4162-A656-7FA55A8E63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49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5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104.com.tw/tycg/20240425103544/internshi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e.is/64zveb" TargetMode="External"/><Relationship Id="rId2" Type="http://schemas.openxmlformats.org/officeDocument/2006/relationships/hyperlink" Target="https://pse.is/64zuq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A25BC8-5080-AA92-450A-0A9C487092CC}"/>
              </a:ext>
            </a:extLst>
          </p:cNvPr>
          <p:cNvSpPr/>
          <p:nvPr/>
        </p:nvSpPr>
        <p:spPr>
          <a:xfrm>
            <a:off x="1145991" y="4902699"/>
            <a:ext cx="10302337" cy="1615827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31F4BB4-301F-4EC1-B8EC-084DF3B4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C2E8C-78E0-4162-A656-7FA55A8E634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6973EB6-11B2-71AD-DE44-16537662CC7A}"/>
              </a:ext>
            </a:extLst>
          </p:cNvPr>
          <p:cNvSpPr txBox="1"/>
          <p:nvPr/>
        </p:nvSpPr>
        <p:spPr>
          <a:xfrm>
            <a:off x="3234690" y="5200346"/>
            <a:ext cx="5932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114</a:t>
            </a:r>
            <a:r>
              <a:rPr lang="zh-TW" altLang="en-US" sz="3200" b="1" dirty="0"/>
              <a:t>年桃園青年職場對接計畫</a:t>
            </a:r>
            <a:endParaRPr lang="en-US" altLang="zh-TW" sz="3200" b="1" dirty="0"/>
          </a:p>
          <a:p>
            <a:pPr algn="ctr"/>
            <a:r>
              <a:rPr lang="zh-TW" altLang="en-US" sz="3200" b="1" dirty="0"/>
              <a:t>校園宣傳懶人包</a:t>
            </a:r>
          </a:p>
        </p:txBody>
      </p:sp>
      <p:pic>
        <p:nvPicPr>
          <p:cNvPr id="8" name="圖片 7" descr="一張含有 圖形, 字型, 平面設計, 標誌 的圖片&#10;&#10;AI 產生的內容可能不正確。">
            <a:extLst>
              <a:ext uri="{FF2B5EF4-FFF2-40B4-BE49-F238E27FC236}">
                <a16:creationId xmlns:a16="http://schemas.microsoft.com/office/drawing/2014/main" id="{C2E8A8A4-3D1E-587B-5148-F296A204B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53" y="580436"/>
            <a:ext cx="7446612" cy="44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DC24E39-AD11-C603-A359-11FFF29506DD}"/>
              </a:ext>
            </a:extLst>
          </p:cNvPr>
          <p:cNvSpPr txBox="1"/>
          <p:nvPr/>
        </p:nvSpPr>
        <p:spPr>
          <a:xfrm>
            <a:off x="933363" y="930720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專案目的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97B8997-57D9-B74E-46F9-1F5CEDDB7257}"/>
              </a:ext>
            </a:extLst>
          </p:cNvPr>
          <p:cNvSpPr txBox="1"/>
          <p:nvPr/>
        </p:nvSpPr>
        <p:spPr>
          <a:xfrm>
            <a:off x="864066" y="1733691"/>
            <a:ext cx="100716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桃園青年局為促進在地青年與新創企業的認識及媒合，邀請雙北及桃園地區的新創企業或各大企業創意部門響應，提供多元的實習機會，讓青年透過職場實作進一步探索更多的職涯可能性！</a:t>
            </a:r>
            <a:endParaRPr lang="en-US" altLang="zh-TW" b="1" i="0" dirty="0">
              <a:solidFill>
                <a:srgbClr val="000000"/>
              </a:solidFill>
              <a:effectLst/>
              <a:latin typeface="Noto Sans TC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實習完成後，更可獲得由青年局頒發的實務訓練證書。</a:t>
            </a:r>
            <a:endParaRPr lang="zh-TW" altLang="en-US" b="1" dirty="0">
              <a:solidFill>
                <a:srgbClr val="000000"/>
              </a:solidFill>
              <a:latin typeface="Noto Sans TC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256D30-990E-417D-8592-00F48325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41" y="2825037"/>
            <a:ext cx="2609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92924D-8EB1-D714-8FED-6840A72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5037"/>
            <a:ext cx="2609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3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作業系統, 軟體 的圖片&#10;&#10;AI 產生的內容可能不正確。">
            <a:extLst>
              <a:ext uri="{FF2B5EF4-FFF2-40B4-BE49-F238E27FC236}">
                <a16:creationId xmlns:a16="http://schemas.microsoft.com/office/drawing/2014/main" id="{B295C433-04E2-3DFB-0E9C-29CCC0AF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97" y="1596070"/>
            <a:ext cx="5737404" cy="382493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3DD34F-2DFC-AF38-8AE3-CB62A16D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FB8D89-C229-A3CA-F241-0F579A08A3BD}"/>
              </a:ext>
            </a:extLst>
          </p:cNvPr>
          <p:cNvSpPr txBox="1"/>
          <p:nvPr/>
        </p:nvSpPr>
        <p:spPr>
          <a:xfrm>
            <a:off x="933362" y="930720"/>
            <a:ext cx="8529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計畫官網使用說明－青創好實習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3D74A4A-0DD6-5BA5-18D4-961057CFE5B6}"/>
              </a:ext>
            </a:extLst>
          </p:cNvPr>
          <p:cNvSpPr txBox="1"/>
          <p:nvPr/>
        </p:nvSpPr>
        <p:spPr>
          <a:xfrm>
            <a:off x="889232" y="3902022"/>
            <a:ext cx="165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關鍵字搜尋</a:t>
            </a:r>
            <a:endParaRPr lang="en-US" altLang="zh-TW" sz="1200" b="1" i="0" dirty="0">
              <a:solidFill>
                <a:srgbClr val="000000"/>
              </a:solidFill>
              <a:effectLst/>
              <a:latin typeface="Noto Sans TC"/>
            </a:endParaRPr>
          </a:p>
          <a:p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想查詢的企業或職缺</a:t>
            </a:r>
            <a:endParaRPr lang="zh-TW" altLang="en-US" sz="1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0A09165-29F2-2478-C249-8B9199E3253B}"/>
              </a:ext>
            </a:extLst>
          </p:cNvPr>
          <p:cNvSpPr txBox="1"/>
          <p:nvPr/>
        </p:nvSpPr>
        <p:spPr>
          <a:xfrm>
            <a:off x="6021343" y="5745376"/>
            <a:ext cx="1893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篩選地區，</a:t>
            </a:r>
            <a:endParaRPr lang="en-US" altLang="zh-TW" sz="1200" b="1" i="0" dirty="0">
              <a:solidFill>
                <a:srgbClr val="000000"/>
              </a:solidFill>
              <a:effectLst/>
              <a:latin typeface="Noto Sans TC"/>
            </a:endParaRPr>
          </a:p>
          <a:p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輕鬆找到離家近的好工作</a:t>
            </a:r>
            <a:endParaRPr lang="zh-TW" altLang="en-US" sz="12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42A7839-57E1-121A-6F10-9FF78385EAD1}"/>
              </a:ext>
            </a:extLst>
          </p:cNvPr>
          <p:cNvSpPr txBox="1"/>
          <p:nvPr/>
        </p:nvSpPr>
        <p:spPr>
          <a:xfrm>
            <a:off x="9727897" y="4722042"/>
            <a:ext cx="1893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選擇職務類別，</a:t>
            </a:r>
            <a:endParaRPr lang="en-US" altLang="zh-TW" sz="1200" b="1" i="0" dirty="0">
              <a:solidFill>
                <a:srgbClr val="000000"/>
              </a:solidFill>
              <a:effectLst/>
              <a:latin typeface="Noto Sans TC"/>
            </a:endParaRPr>
          </a:p>
          <a:p>
            <a:r>
              <a:rPr lang="zh-TW" altLang="en-US" sz="1200" b="1" i="0" dirty="0">
                <a:solidFill>
                  <a:srgbClr val="000000"/>
                </a:solidFill>
                <a:effectLst/>
                <a:latin typeface="Noto Sans TC"/>
              </a:rPr>
              <a:t>更精準搜尋心儀職類</a:t>
            </a:r>
            <a:endParaRPr lang="zh-TW" altLang="en-US" sz="12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0BE5FE2-77CA-A319-8E15-F0058C7C139F}"/>
              </a:ext>
            </a:extLst>
          </p:cNvPr>
          <p:cNvSpPr txBox="1"/>
          <p:nvPr/>
        </p:nvSpPr>
        <p:spPr>
          <a:xfrm>
            <a:off x="6968251" y="10787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hlinkClick r:id="rId3"/>
              </a:rPr>
              <a:t>點我前往</a:t>
            </a:r>
            <a:endParaRPr lang="zh-TW" altLang="en-US" dirty="0"/>
          </a:p>
        </p:txBody>
      </p:sp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id="{80E8F92A-717F-7233-DEE9-CF8072B1A82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41868" y="3786039"/>
            <a:ext cx="908342" cy="1997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8380990B-650A-5A4F-36ED-7B8806DD6B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64366" y="4568751"/>
            <a:ext cx="1915293" cy="394821"/>
          </a:xfrm>
          <a:prstGeom prst="bentConnector3">
            <a:avLst>
              <a:gd name="adj1" fmla="val 359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259A2425-C8EC-735B-C966-586E7817C052}"/>
              </a:ext>
            </a:extLst>
          </p:cNvPr>
          <p:cNvCxnSpPr>
            <a:cxnSpLocks/>
          </p:cNvCxnSpPr>
          <p:nvPr/>
        </p:nvCxnSpPr>
        <p:spPr>
          <a:xfrm>
            <a:off x="7230359" y="3737068"/>
            <a:ext cx="2504801" cy="11119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1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D03A6E5C-E2ED-C3B8-9D33-7CBEC60A846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FE1DC9E-43F5-E094-9D30-0980A930AC6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EBF230D0-2B33-10BA-81EE-E3897A0E25F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3C2E8C-78E0-4162-A656-7FA55A8E634D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12" name="Picture 2" descr="青年事務局">
            <a:extLst>
              <a:ext uri="{FF2B5EF4-FFF2-40B4-BE49-F238E27FC236}">
                <a16:creationId xmlns:a16="http://schemas.microsoft.com/office/drawing/2014/main" id="{B0691246-FAF9-D77C-C7E9-7A964C06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41" y="438821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92D99C3-AE7B-370C-0AA2-89714ADEDBE9}"/>
              </a:ext>
            </a:extLst>
          </p:cNvPr>
          <p:cNvSpPr txBox="1"/>
          <p:nvPr/>
        </p:nvSpPr>
        <p:spPr>
          <a:xfrm>
            <a:off x="10561518" y="49252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/>
              <a:t>X</a:t>
            </a:r>
            <a:endParaRPr lang="zh-TW" altLang="en-US"/>
          </a:p>
        </p:txBody>
      </p:sp>
      <p:pic>
        <p:nvPicPr>
          <p:cNvPr id="14" name="Picture 2" descr="104人力銀行- 找工作、徵才、找優質工作、幸福企業的求職徵才平台​">
            <a:extLst>
              <a:ext uri="{FF2B5EF4-FFF2-40B4-BE49-F238E27FC236}">
                <a16:creationId xmlns:a16="http://schemas.microsoft.com/office/drawing/2014/main" id="{C9C2C116-31AA-4D33-3F2F-4F01FDC9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831" y="391146"/>
            <a:ext cx="579782" cy="5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527D7AE-1A80-DE1A-D213-1C979B1A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C2E8C-78E0-4162-A656-7FA55A8E634D}" type="slidenum">
              <a:rPr kumimoji="0" lang="zh-TW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65BC982B-0026-FC13-1030-A0417F03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97B18AE1-4C66-E3F0-05B8-A5DA41DF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1" name="頁尾版面配置區 4">
            <a:extLst>
              <a:ext uri="{FF2B5EF4-FFF2-40B4-BE49-F238E27FC236}">
                <a16:creationId xmlns:a16="http://schemas.microsoft.com/office/drawing/2014/main" id="{3FE0D7AC-3BE5-368F-F487-7E456F36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投影片編號版面配置區 5">
            <a:extLst>
              <a:ext uri="{FF2B5EF4-FFF2-40B4-BE49-F238E27FC236}">
                <a16:creationId xmlns:a16="http://schemas.microsoft.com/office/drawing/2014/main" id="{D4C2340A-2F0C-5DF3-7B68-30D7C6519EF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3C2E8C-78E0-4162-A656-7FA55A8E634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A7B68C88-4B16-8E81-E598-A613B2F52CCD}"/>
              </a:ext>
            </a:extLst>
          </p:cNvPr>
          <p:cNvSpPr/>
          <p:nvPr/>
        </p:nvSpPr>
        <p:spPr>
          <a:xfrm>
            <a:off x="347662" y="384574"/>
            <a:ext cx="11496675" cy="61083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Picture 2" descr="青年事務局">
            <a:extLst>
              <a:ext uri="{FF2B5EF4-FFF2-40B4-BE49-F238E27FC236}">
                <a16:creationId xmlns:a16="http://schemas.microsoft.com/office/drawing/2014/main" id="{88A2894B-656F-FC52-3C0A-B2102070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09" y="559987"/>
            <a:ext cx="1721598" cy="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 descr="一張含有 螢幕擷取畫面 的圖片&#10;&#10;自動產生的描述">
            <a:extLst>
              <a:ext uri="{FF2B5EF4-FFF2-40B4-BE49-F238E27FC236}">
                <a16:creationId xmlns:a16="http://schemas.microsoft.com/office/drawing/2014/main" id="{DDBBA485-56A8-652F-4D1D-3FF7E241D7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575" y="408760"/>
            <a:ext cx="1633605" cy="940344"/>
          </a:xfrm>
          <a:prstGeom prst="rect">
            <a:avLst/>
          </a:prstGeom>
        </p:spPr>
      </p:pic>
      <p:pic>
        <p:nvPicPr>
          <p:cNvPr id="28" name="圖片 27" descr="一張含有 螢幕擷取畫面 的圖片&#10;&#10;自動產生的描述">
            <a:extLst>
              <a:ext uri="{FF2B5EF4-FFF2-40B4-BE49-F238E27FC236}">
                <a16:creationId xmlns:a16="http://schemas.microsoft.com/office/drawing/2014/main" id="{5EE02F59-B584-0323-705B-485340F9C3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0707" y="5658979"/>
            <a:ext cx="2811318" cy="1325564"/>
          </a:xfrm>
          <a:prstGeom prst="rect">
            <a:avLst/>
          </a:prstGeom>
        </p:spPr>
      </p:pic>
      <p:sp>
        <p:nvSpPr>
          <p:cNvPr id="31" name="投影片編號版面配置區 5">
            <a:extLst>
              <a:ext uri="{FF2B5EF4-FFF2-40B4-BE49-F238E27FC236}">
                <a16:creationId xmlns:a16="http://schemas.microsoft.com/office/drawing/2014/main" id="{1DA01B9E-02F1-A98D-485E-02111EA997D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3C2E8C-78E0-4162-A656-7FA55A8E634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5" name="投影片編號版面配置區 1">
            <a:extLst>
              <a:ext uri="{FF2B5EF4-FFF2-40B4-BE49-F238E27FC236}">
                <a16:creationId xmlns:a16="http://schemas.microsoft.com/office/drawing/2014/main" id="{1CFE63C0-8B66-5A73-16F2-1385E2234F4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D3C2E8C-78E0-4162-A656-7FA55A8E634D}" type="slidenum">
              <a:rPr lang="zh-TW" altLang="en-US" sz="2400" b="1" smtClean="0">
                <a:solidFill>
                  <a:schemeClr val="tx1"/>
                </a:solidFill>
                <a:latin typeface="Aptos" panose="02110004020202020204"/>
                <a:ea typeface="新細明體" panose="02020500000000000000" pitchFamily="18" charset="-120"/>
              </a:rPr>
              <a:pPr>
                <a:defRPr/>
              </a:pPr>
              <a:t>4</a:t>
            </a:fld>
            <a:endParaRPr lang="zh-TW" altLang="en-US" sz="2400" b="1">
              <a:solidFill>
                <a:schemeClr val="tx1"/>
              </a:solidFill>
              <a:latin typeface="Aptos" panose="02110004020202020204"/>
              <a:ea typeface="新細明體" panose="02020500000000000000" pitchFamily="18" charset="-120"/>
            </a:endParaRPr>
          </a:p>
        </p:txBody>
      </p:sp>
      <p:pic>
        <p:nvPicPr>
          <p:cNvPr id="36" name="圖片 35" descr="一張含有 藝術 的圖片&#10;&#10;描述是以低可信度自動產生">
            <a:extLst>
              <a:ext uri="{FF2B5EF4-FFF2-40B4-BE49-F238E27FC236}">
                <a16:creationId xmlns:a16="http://schemas.microsoft.com/office/drawing/2014/main" id="{3693EA15-EE77-1302-097D-BDD2CF4C6D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37916"/>
            <a:ext cx="3286125" cy="2738438"/>
          </a:xfrm>
          <a:prstGeom prst="rect">
            <a:avLst/>
          </a:prstGeom>
        </p:spPr>
      </p:pic>
      <p:pic>
        <p:nvPicPr>
          <p:cNvPr id="37" name="圖片 36" descr="一張含有 螢幕擷取畫面, 圖形, 平面設計, 藝術 的圖片&#10;&#10;自動產生的描述">
            <a:extLst>
              <a:ext uri="{FF2B5EF4-FFF2-40B4-BE49-F238E27FC236}">
                <a16:creationId xmlns:a16="http://schemas.microsoft.com/office/drawing/2014/main" id="{481EDA87-1DB5-3ACE-7014-E81658FD95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r="29227"/>
          <a:stretch/>
        </p:blipFill>
        <p:spPr>
          <a:xfrm>
            <a:off x="9098241" y="4641850"/>
            <a:ext cx="1997076" cy="185102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3792071-8AEF-5EE9-BF3A-13428712F454}"/>
              </a:ext>
            </a:extLst>
          </p:cNvPr>
          <p:cNvSpPr txBox="1"/>
          <p:nvPr/>
        </p:nvSpPr>
        <p:spPr>
          <a:xfrm>
            <a:off x="3319243" y="2499461"/>
            <a:ext cx="5271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/>
              <a:t>大專院校宣傳素材及</a:t>
            </a:r>
            <a:endParaRPr lang="en-US" altLang="zh-TW" sz="4000" b="1" dirty="0"/>
          </a:p>
          <a:p>
            <a:pPr algn="ctr"/>
            <a:r>
              <a:rPr lang="zh-TW" altLang="en-US" sz="4000" b="1" dirty="0"/>
              <a:t>建議宣傳管道</a:t>
            </a:r>
          </a:p>
        </p:txBody>
      </p:sp>
    </p:spTree>
    <p:extLst>
      <p:ext uri="{BB962C8B-B14F-4D97-AF65-F5344CB8AC3E}">
        <p14:creationId xmlns:p14="http://schemas.microsoft.com/office/powerpoint/2010/main" val="371779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3DD34F-2DFC-AF38-8AE3-CB62A16D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6A3808E-5F22-F1C5-3DAE-D73A67E81EFB}"/>
              </a:ext>
            </a:extLst>
          </p:cNvPr>
          <p:cNvSpPr txBox="1"/>
          <p:nvPr/>
        </p:nvSpPr>
        <p:spPr>
          <a:xfrm>
            <a:off x="933362" y="930720"/>
            <a:ext cx="8529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建議宣傳管道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8253C-170B-CAFB-F176-FE367330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835" y="2060379"/>
            <a:ext cx="7769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TW" altLang="zh-TW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7AFB2C7-B8F7-6212-741E-1ACFA130ADFA}"/>
              </a:ext>
            </a:extLst>
          </p:cNvPr>
          <p:cNvGrpSpPr/>
          <p:nvPr/>
        </p:nvGrpSpPr>
        <p:grpSpPr>
          <a:xfrm>
            <a:off x="1150410" y="1565275"/>
            <a:ext cx="9891179" cy="4317999"/>
            <a:chOff x="1139639" y="1851025"/>
            <a:chExt cx="9891179" cy="4317999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F80B8CDE-5B74-31B0-EACD-85D70BA23EB1}"/>
                </a:ext>
              </a:extLst>
            </p:cNvPr>
            <p:cNvGrpSpPr/>
            <p:nvPr/>
          </p:nvGrpSpPr>
          <p:grpSpPr>
            <a:xfrm>
              <a:off x="1139639" y="1851025"/>
              <a:ext cx="2341107" cy="4317999"/>
              <a:chOff x="2385" y="0"/>
              <a:chExt cx="2341107" cy="4317999"/>
            </a:xfrm>
          </p:grpSpPr>
          <p:sp>
            <p:nvSpPr>
              <p:cNvPr id="44" name="矩形: 圓角 43">
                <a:extLst>
                  <a:ext uri="{FF2B5EF4-FFF2-40B4-BE49-F238E27FC236}">
                    <a16:creationId xmlns:a16="http://schemas.microsoft.com/office/drawing/2014/main" id="{1564E5FE-946C-3512-3B2E-A47878D7BF16}"/>
                  </a:ext>
                </a:extLst>
              </p:cNvPr>
              <p:cNvSpPr/>
              <p:nvPr/>
            </p:nvSpPr>
            <p:spPr>
              <a:xfrm>
                <a:off x="2385" y="0"/>
                <a:ext cx="2341107" cy="431799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矩形: 圓角 4">
                <a:extLst>
                  <a:ext uri="{FF2B5EF4-FFF2-40B4-BE49-F238E27FC236}">
                    <a16:creationId xmlns:a16="http://schemas.microsoft.com/office/drawing/2014/main" id="{171148B5-5B9D-5A17-EC10-3CDABB564462}"/>
                  </a:ext>
                </a:extLst>
              </p:cNvPr>
              <p:cNvSpPr txBox="1"/>
              <p:nvPr/>
            </p:nvSpPr>
            <p:spPr>
              <a:xfrm>
                <a:off x="2385" y="0"/>
                <a:ext cx="2341107" cy="1295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3300" b="1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官方網站</a:t>
                </a: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545C5542-DAB4-FD6D-CBFD-61B6F8244076}"/>
                </a:ext>
              </a:extLst>
            </p:cNvPr>
            <p:cNvGrpSpPr/>
            <p:nvPr/>
          </p:nvGrpSpPr>
          <p:grpSpPr>
            <a:xfrm>
              <a:off x="1373750" y="3147689"/>
              <a:ext cx="1872886" cy="1301935"/>
              <a:chOff x="236496" y="1296664"/>
              <a:chExt cx="1872886" cy="1301935"/>
            </a:xfrm>
          </p:grpSpPr>
          <p:sp>
            <p:nvSpPr>
              <p:cNvPr id="42" name="矩形: 圓角 41">
                <a:extLst>
                  <a:ext uri="{FF2B5EF4-FFF2-40B4-BE49-F238E27FC236}">
                    <a16:creationId xmlns:a16="http://schemas.microsoft.com/office/drawing/2014/main" id="{C0EF097E-0D05-21DA-7C5A-1836AB60782E}"/>
                  </a:ext>
                </a:extLst>
              </p:cNvPr>
              <p:cNvSpPr/>
              <p:nvPr/>
            </p:nvSpPr>
            <p:spPr>
              <a:xfrm>
                <a:off x="236496" y="1296664"/>
                <a:ext cx="1872886" cy="13019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矩形: 圓角 6">
                <a:extLst>
                  <a:ext uri="{FF2B5EF4-FFF2-40B4-BE49-F238E27FC236}">
                    <a16:creationId xmlns:a16="http://schemas.microsoft.com/office/drawing/2014/main" id="{F4869269-20F7-9EA7-EA5E-15120F6E0960}"/>
                  </a:ext>
                </a:extLst>
              </p:cNvPr>
              <p:cNvSpPr txBox="1"/>
              <p:nvPr/>
            </p:nvSpPr>
            <p:spPr>
              <a:xfrm>
                <a:off x="274628" y="1334796"/>
                <a:ext cx="1796622" cy="12256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公告消息</a:t>
                </a: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9D381E0-196C-FEFD-ADBE-D1998A9C9414}"/>
                </a:ext>
              </a:extLst>
            </p:cNvPr>
            <p:cNvGrpSpPr/>
            <p:nvPr/>
          </p:nvGrpSpPr>
          <p:grpSpPr>
            <a:xfrm>
              <a:off x="1373750" y="4649923"/>
              <a:ext cx="1872886" cy="1301935"/>
              <a:chOff x="236496" y="2798898"/>
              <a:chExt cx="1872886" cy="1301935"/>
            </a:xfrm>
          </p:grpSpPr>
          <p:sp>
            <p:nvSpPr>
              <p:cNvPr id="40" name="矩形: 圓角 39">
                <a:extLst>
                  <a:ext uri="{FF2B5EF4-FFF2-40B4-BE49-F238E27FC236}">
                    <a16:creationId xmlns:a16="http://schemas.microsoft.com/office/drawing/2014/main" id="{2DB328A4-A70F-0C72-1727-70107ABADC9B}"/>
                  </a:ext>
                </a:extLst>
              </p:cNvPr>
              <p:cNvSpPr/>
              <p:nvPr/>
            </p:nvSpPr>
            <p:spPr>
              <a:xfrm>
                <a:off x="236496" y="2798898"/>
                <a:ext cx="1872886" cy="13019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矩形: 圓角 8">
                <a:extLst>
                  <a:ext uri="{FF2B5EF4-FFF2-40B4-BE49-F238E27FC236}">
                    <a16:creationId xmlns:a16="http://schemas.microsoft.com/office/drawing/2014/main" id="{76CC4870-B86E-A83C-1F10-F8934CCEFF73}"/>
                  </a:ext>
                </a:extLst>
              </p:cNvPr>
              <p:cNvSpPr txBox="1"/>
              <p:nvPr/>
            </p:nvSpPr>
            <p:spPr>
              <a:xfrm>
                <a:off x="274628" y="2837030"/>
                <a:ext cx="1796622" cy="12256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佈告欄</a:t>
                </a:r>
              </a:p>
            </p:txBody>
          </p:sp>
        </p:grp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B880AF9E-3046-FF1F-A964-A999646827A6}"/>
                </a:ext>
              </a:extLst>
            </p:cNvPr>
            <p:cNvGrpSpPr/>
            <p:nvPr/>
          </p:nvGrpSpPr>
          <p:grpSpPr>
            <a:xfrm>
              <a:off x="3656330" y="1851025"/>
              <a:ext cx="2341107" cy="4317999"/>
              <a:chOff x="2519076" y="0"/>
              <a:chExt cx="2341107" cy="4317999"/>
            </a:xfrm>
          </p:grpSpPr>
          <p:sp>
            <p:nvSpPr>
              <p:cNvPr id="38" name="矩形: 圓角 37">
                <a:extLst>
                  <a:ext uri="{FF2B5EF4-FFF2-40B4-BE49-F238E27FC236}">
                    <a16:creationId xmlns:a16="http://schemas.microsoft.com/office/drawing/2014/main" id="{4D1B1DD4-65BD-849B-FD57-A6510287C14F}"/>
                  </a:ext>
                </a:extLst>
              </p:cNvPr>
              <p:cNvSpPr/>
              <p:nvPr/>
            </p:nvSpPr>
            <p:spPr>
              <a:xfrm>
                <a:off x="2519076" y="0"/>
                <a:ext cx="2341107" cy="431799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矩形: 圓角 10">
                <a:extLst>
                  <a:ext uri="{FF2B5EF4-FFF2-40B4-BE49-F238E27FC236}">
                    <a16:creationId xmlns:a16="http://schemas.microsoft.com/office/drawing/2014/main" id="{FBAC3BF8-0B04-DC6F-749F-B2F5019A445C}"/>
                  </a:ext>
                </a:extLst>
              </p:cNvPr>
              <p:cNvSpPr txBox="1"/>
              <p:nvPr/>
            </p:nvSpPr>
            <p:spPr>
              <a:xfrm>
                <a:off x="2519076" y="0"/>
                <a:ext cx="2341107" cy="1295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sz="3300" b="1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Facebook</a:t>
                </a:r>
                <a:endParaRPr lang="zh-TW" altLang="en-US" sz="33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D53A3284-56BD-93C4-DC1B-A47669B297F4}"/>
                </a:ext>
              </a:extLst>
            </p:cNvPr>
            <p:cNvGrpSpPr/>
            <p:nvPr/>
          </p:nvGrpSpPr>
          <p:grpSpPr>
            <a:xfrm>
              <a:off x="3890441" y="3147689"/>
              <a:ext cx="1872886" cy="1301935"/>
              <a:chOff x="2753187" y="1296664"/>
              <a:chExt cx="1872886" cy="1301935"/>
            </a:xfrm>
          </p:grpSpPr>
          <p:sp>
            <p:nvSpPr>
              <p:cNvPr id="36" name="矩形: 圓角 35">
                <a:extLst>
                  <a:ext uri="{FF2B5EF4-FFF2-40B4-BE49-F238E27FC236}">
                    <a16:creationId xmlns:a16="http://schemas.microsoft.com/office/drawing/2014/main" id="{296DEC1E-59CA-0730-1906-EDE63CC9FA36}"/>
                  </a:ext>
                </a:extLst>
              </p:cNvPr>
              <p:cNvSpPr/>
              <p:nvPr/>
            </p:nvSpPr>
            <p:spPr>
              <a:xfrm>
                <a:off x="2753187" y="1296664"/>
                <a:ext cx="1872886" cy="13019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矩形: 圓角 12">
                <a:extLst>
                  <a:ext uri="{FF2B5EF4-FFF2-40B4-BE49-F238E27FC236}">
                    <a16:creationId xmlns:a16="http://schemas.microsoft.com/office/drawing/2014/main" id="{1E1C1F82-BB80-AA10-54AE-5FC47A211873}"/>
                  </a:ext>
                </a:extLst>
              </p:cNvPr>
              <p:cNvSpPr txBox="1"/>
              <p:nvPr/>
            </p:nvSpPr>
            <p:spPr>
              <a:xfrm>
                <a:off x="2791319" y="1334796"/>
                <a:ext cx="1796622" cy="12256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粉絲專頁</a:t>
                </a:r>
                <a:endParaRPr lang="en-US" altLang="zh-TW" sz="23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貼文</a:t>
                </a:r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04A8B9F4-93D2-91B5-7583-D9CEAD2DC1AD}"/>
                </a:ext>
              </a:extLst>
            </p:cNvPr>
            <p:cNvGrpSpPr/>
            <p:nvPr/>
          </p:nvGrpSpPr>
          <p:grpSpPr>
            <a:xfrm>
              <a:off x="3890441" y="4649923"/>
              <a:ext cx="1872886" cy="1301935"/>
              <a:chOff x="2753187" y="2798898"/>
              <a:chExt cx="1872886" cy="1301935"/>
            </a:xfrm>
          </p:grpSpPr>
          <p:sp>
            <p:nvSpPr>
              <p:cNvPr id="34" name="矩形: 圓角 33">
                <a:extLst>
                  <a:ext uri="{FF2B5EF4-FFF2-40B4-BE49-F238E27FC236}">
                    <a16:creationId xmlns:a16="http://schemas.microsoft.com/office/drawing/2014/main" id="{2D23660A-E726-1BF1-7C88-4A96542186BE}"/>
                  </a:ext>
                </a:extLst>
              </p:cNvPr>
              <p:cNvSpPr/>
              <p:nvPr/>
            </p:nvSpPr>
            <p:spPr>
              <a:xfrm>
                <a:off x="2753187" y="2798898"/>
                <a:ext cx="1872886" cy="13019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矩形: 圓角 14">
                <a:extLst>
                  <a:ext uri="{FF2B5EF4-FFF2-40B4-BE49-F238E27FC236}">
                    <a16:creationId xmlns:a16="http://schemas.microsoft.com/office/drawing/2014/main" id="{BDF0E4BA-FAF0-070A-809A-15AE14DD7BEC}"/>
                  </a:ext>
                </a:extLst>
              </p:cNvPr>
              <p:cNvSpPr txBox="1"/>
              <p:nvPr/>
            </p:nvSpPr>
            <p:spPr>
              <a:xfrm>
                <a:off x="2791319" y="2837030"/>
                <a:ext cx="1796622" cy="12256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社團</a:t>
                </a:r>
                <a:endParaRPr lang="en-US" altLang="zh-TW" sz="23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貼文</a:t>
                </a:r>
              </a:p>
            </p:txBody>
          </p:sp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803D6ED6-1C9B-62AA-04BC-091973D29F49}"/>
                </a:ext>
              </a:extLst>
            </p:cNvPr>
            <p:cNvGrpSpPr/>
            <p:nvPr/>
          </p:nvGrpSpPr>
          <p:grpSpPr>
            <a:xfrm>
              <a:off x="6173021" y="1851025"/>
              <a:ext cx="2341107" cy="4317999"/>
              <a:chOff x="5035767" y="0"/>
              <a:chExt cx="2341107" cy="4317999"/>
            </a:xfrm>
          </p:grpSpPr>
          <p:sp>
            <p:nvSpPr>
              <p:cNvPr id="32" name="矩形: 圓角 31">
                <a:extLst>
                  <a:ext uri="{FF2B5EF4-FFF2-40B4-BE49-F238E27FC236}">
                    <a16:creationId xmlns:a16="http://schemas.microsoft.com/office/drawing/2014/main" id="{DC23B414-A5BF-9340-C377-78692AA8433A}"/>
                  </a:ext>
                </a:extLst>
              </p:cNvPr>
              <p:cNvSpPr/>
              <p:nvPr/>
            </p:nvSpPr>
            <p:spPr>
              <a:xfrm>
                <a:off x="5035767" y="0"/>
                <a:ext cx="2341107" cy="431799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矩形: 圓角 16">
                <a:extLst>
                  <a:ext uri="{FF2B5EF4-FFF2-40B4-BE49-F238E27FC236}">
                    <a16:creationId xmlns:a16="http://schemas.microsoft.com/office/drawing/2014/main" id="{1DF89264-FBC9-4BB9-2769-D150BFC87487}"/>
                  </a:ext>
                </a:extLst>
              </p:cNvPr>
              <p:cNvSpPr txBox="1"/>
              <p:nvPr/>
            </p:nvSpPr>
            <p:spPr>
              <a:xfrm>
                <a:off x="5035767" y="0"/>
                <a:ext cx="2341107" cy="1295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300" b="1" i="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Instagram</a:t>
                </a:r>
                <a:endParaRPr lang="zh-TW" altLang="en-US" sz="33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F98AF4AD-3106-5270-B59D-3E5434A09212}"/>
                </a:ext>
              </a:extLst>
            </p:cNvPr>
            <p:cNvGrpSpPr/>
            <p:nvPr/>
          </p:nvGrpSpPr>
          <p:grpSpPr>
            <a:xfrm>
              <a:off x="6407131" y="3147689"/>
              <a:ext cx="1872886" cy="1301935"/>
              <a:chOff x="5269877" y="1296664"/>
              <a:chExt cx="1872886" cy="1301935"/>
            </a:xfrm>
          </p:grpSpPr>
          <p:sp>
            <p:nvSpPr>
              <p:cNvPr id="30" name="矩形: 圓角 29">
                <a:extLst>
                  <a:ext uri="{FF2B5EF4-FFF2-40B4-BE49-F238E27FC236}">
                    <a16:creationId xmlns:a16="http://schemas.microsoft.com/office/drawing/2014/main" id="{980A807E-4F08-0177-FC04-986801118413}"/>
                  </a:ext>
                </a:extLst>
              </p:cNvPr>
              <p:cNvSpPr/>
              <p:nvPr/>
            </p:nvSpPr>
            <p:spPr>
              <a:xfrm>
                <a:off x="5269877" y="1296664"/>
                <a:ext cx="1872886" cy="13019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矩形: 圓角 18">
                <a:extLst>
                  <a:ext uri="{FF2B5EF4-FFF2-40B4-BE49-F238E27FC236}">
                    <a16:creationId xmlns:a16="http://schemas.microsoft.com/office/drawing/2014/main" id="{10DA6232-B3CE-F2A3-612E-2361DDD60AA7}"/>
                  </a:ext>
                </a:extLst>
              </p:cNvPr>
              <p:cNvSpPr txBox="1"/>
              <p:nvPr/>
            </p:nvSpPr>
            <p:spPr>
              <a:xfrm>
                <a:off x="5308009" y="1334796"/>
                <a:ext cx="1796622" cy="12256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貼文</a:t>
                </a:r>
              </a:p>
            </p:txBody>
          </p:sp>
        </p:grp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15045A46-A9B0-E4DB-C974-8E50839E2E77}"/>
                </a:ext>
              </a:extLst>
            </p:cNvPr>
            <p:cNvGrpSpPr/>
            <p:nvPr/>
          </p:nvGrpSpPr>
          <p:grpSpPr>
            <a:xfrm>
              <a:off x="6407131" y="4649923"/>
              <a:ext cx="1872886" cy="1301935"/>
              <a:chOff x="5269877" y="2798898"/>
              <a:chExt cx="1872886" cy="1301935"/>
            </a:xfrm>
          </p:grpSpPr>
          <p:sp>
            <p:nvSpPr>
              <p:cNvPr id="28" name="矩形: 圓角 27">
                <a:extLst>
                  <a:ext uri="{FF2B5EF4-FFF2-40B4-BE49-F238E27FC236}">
                    <a16:creationId xmlns:a16="http://schemas.microsoft.com/office/drawing/2014/main" id="{D5AC8C95-BD08-3D6B-4E6B-42549264988C}"/>
                  </a:ext>
                </a:extLst>
              </p:cNvPr>
              <p:cNvSpPr/>
              <p:nvPr/>
            </p:nvSpPr>
            <p:spPr>
              <a:xfrm>
                <a:off x="5269877" y="2798898"/>
                <a:ext cx="1872886" cy="130193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矩形: 圓角 20">
                <a:extLst>
                  <a:ext uri="{FF2B5EF4-FFF2-40B4-BE49-F238E27FC236}">
                    <a16:creationId xmlns:a16="http://schemas.microsoft.com/office/drawing/2014/main" id="{8DCB3C7C-6482-79FE-2D0C-914ECFA54513}"/>
                  </a:ext>
                </a:extLst>
              </p:cNvPr>
              <p:cNvSpPr txBox="1"/>
              <p:nvPr/>
            </p:nvSpPr>
            <p:spPr>
              <a:xfrm>
                <a:off x="5308009" y="2837030"/>
                <a:ext cx="1796622" cy="12256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限時動態</a:t>
                </a:r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E6DF6BBA-6D28-D464-D6DD-3BF44D194145}"/>
                </a:ext>
              </a:extLst>
            </p:cNvPr>
            <p:cNvGrpSpPr/>
            <p:nvPr/>
          </p:nvGrpSpPr>
          <p:grpSpPr>
            <a:xfrm>
              <a:off x="8689711" y="1851025"/>
              <a:ext cx="2341107" cy="4317999"/>
              <a:chOff x="7552457" y="0"/>
              <a:chExt cx="2341107" cy="4317999"/>
            </a:xfrm>
          </p:grpSpPr>
          <p:sp>
            <p:nvSpPr>
              <p:cNvPr id="26" name="矩形: 圓角 25">
                <a:extLst>
                  <a:ext uri="{FF2B5EF4-FFF2-40B4-BE49-F238E27FC236}">
                    <a16:creationId xmlns:a16="http://schemas.microsoft.com/office/drawing/2014/main" id="{87DE1C07-DF03-B0FC-2A65-9D60B92D0C3C}"/>
                  </a:ext>
                </a:extLst>
              </p:cNvPr>
              <p:cNvSpPr/>
              <p:nvPr/>
            </p:nvSpPr>
            <p:spPr>
              <a:xfrm>
                <a:off x="7552457" y="0"/>
                <a:ext cx="2341107" cy="431799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矩形: 圓角 22">
                <a:extLst>
                  <a:ext uri="{FF2B5EF4-FFF2-40B4-BE49-F238E27FC236}">
                    <a16:creationId xmlns:a16="http://schemas.microsoft.com/office/drawing/2014/main" id="{FC65BBDD-EB20-4BF3-FB70-5999016AD83F}"/>
                  </a:ext>
                </a:extLst>
              </p:cNvPr>
              <p:cNvSpPr txBox="1"/>
              <p:nvPr/>
            </p:nvSpPr>
            <p:spPr>
              <a:xfrm>
                <a:off x="7552457" y="0"/>
                <a:ext cx="2341107" cy="1295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sz="3300" b="1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</a:t>
                </a:r>
                <a:endParaRPr lang="zh-TW" altLang="en-US" sz="33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E6269DF7-A433-D950-74F0-08B1E596159C}"/>
                </a:ext>
              </a:extLst>
            </p:cNvPr>
            <p:cNvGrpSpPr/>
            <p:nvPr/>
          </p:nvGrpSpPr>
          <p:grpSpPr>
            <a:xfrm>
              <a:off x="8923822" y="3146793"/>
              <a:ext cx="1872886" cy="848313"/>
              <a:chOff x="7786568" y="1295768"/>
              <a:chExt cx="1872886" cy="848313"/>
            </a:xfrm>
          </p:grpSpPr>
          <p:sp>
            <p:nvSpPr>
              <p:cNvPr id="24" name="矩形: 圓角 23">
                <a:extLst>
                  <a:ext uri="{FF2B5EF4-FFF2-40B4-BE49-F238E27FC236}">
                    <a16:creationId xmlns:a16="http://schemas.microsoft.com/office/drawing/2014/main" id="{C779FB6E-311C-418D-A3BE-0C6788DD88D4}"/>
                  </a:ext>
                </a:extLst>
              </p:cNvPr>
              <p:cNvSpPr/>
              <p:nvPr/>
            </p:nvSpPr>
            <p:spPr>
              <a:xfrm>
                <a:off x="7786568" y="1295768"/>
                <a:ext cx="1872886" cy="84831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矩形: 圓角 24">
                <a:extLst>
                  <a:ext uri="{FF2B5EF4-FFF2-40B4-BE49-F238E27FC236}">
                    <a16:creationId xmlns:a16="http://schemas.microsoft.com/office/drawing/2014/main" id="{2F0AD8DC-98BC-2E37-BC2D-F295199CAFC1}"/>
                  </a:ext>
                </a:extLst>
              </p:cNvPr>
              <p:cNvSpPr txBox="1"/>
              <p:nvPr/>
            </p:nvSpPr>
            <p:spPr>
              <a:xfrm>
                <a:off x="7811414" y="1320614"/>
                <a:ext cx="1823194" cy="798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</a:t>
                </a: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社群</a:t>
                </a:r>
              </a:p>
            </p:txBody>
          </p: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94A3D5E7-CEB4-740E-D597-4907D4608E33}"/>
                </a:ext>
              </a:extLst>
            </p:cNvPr>
            <p:cNvGrpSpPr/>
            <p:nvPr/>
          </p:nvGrpSpPr>
          <p:grpSpPr>
            <a:xfrm>
              <a:off x="8923822" y="4125617"/>
              <a:ext cx="1872886" cy="848313"/>
              <a:chOff x="7786568" y="2274592"/>
              <a:chExt cx="1872886" cy="848313"/>
            </a:xfrm>
          </p:grpSpPr>
          <p:sp>
            <p:nvSpPr>
              <p:cNvPr id="22" name="矩形: 圓角 21">
                <a:extLst>
                  <a:ext uri="{FF2B5EF4-FFF2-40B4-BE49-F238E27FC236}">
                    <a16:creationId xmlns:a16="http://schemas.microsoft.com/office/drawing/2014/main" id="{6A00E8C0-E0F3-7FDD-F7DE-A421260688F3}"/>
                  </a:ext>
                </a:extLst>
              </p:cNvPr>
              <p:cNvSpPr/>
              <p:nvPr/>
            </p:nvSpPr>
            <p:spPr>
              <a:xfrm>
                <a:off x="7786568" y="2274592"/>
                <a:ext cx="1872886" cy="84831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矩形: 圓角 26">
                <a:extLst>
                  <a:ext uri="{FF2B5EF4-FFF2-40B4-BE49-F238E27FC236}">
                    <a16:creationId xmlns:a16="http://schemas.microsoft.com/office/drawing/2014/main" id="{5F86042B-73D7-B29E-E843-0842DF8C64A9}"/>
                  </a:ext>
                </a:extLst>
              </p:cNvPr>
              <p:cNvSpPr txBox="1"/>
              <p:nvPr/>
            </p:nvSpPr>
            <p:spPr>
              <a:xfrm>
                <a:off x="7811414" y="2299438"/>
                <a:ext cx="1823194" cy="798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TW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Line</a:t>
                </a: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群組</a:t>
                </a:r>
              </a:p>
            </p:txBody>
          </p:sp>
        </p:grp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64C87D3C-F76F-60FA-3382-E0C6510A24F2}"/>
                </a:ext>
              </a:extLst>
            </p:cNvPr>
            <p:cNvGrpSpPr/>
            <p:nvPr/>
          </p:nvGrpSpPr>
          <p:grpSpPr>
            <a:xfrm>
              <a:off x="8923822" y="5104441"/>
              <a:ext cx="1872886" cy="848313"/>
              <a:chOff x="7786568" y="3253416"/>
              <a:chExt cx="1872886" cy="848313"/>
            </a:xfrm>
          </p:grpSpPr>
          <p:sp>
            <p:nvSpPr>
              <p:cNvPr id="20" name="矩形: 圓角 19">
                <a:extLst>
                  <a:ext uri="{FF2B5EF4-FFF2-40B4-BE49-F238E27FC236}">
                    <a16:creationId xmlns:a16="http://schemas.microsoft.com/office/drawing/2014/main" id="{069A02C0-55CB-76AE-482C-DC37265CFA17}"/>
                  </a:ext>
                </a:extLst>
              </p:cNvPr>
              <p:cNvSpPr/>
              <p:nvPr/>
            </p:nvSpPr>
            <p:spPr>
              <a:xfrm>
                <a:off x="7786568" y="3253416"/>
                <a:ext cx="1872886" cy="84831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矩形: 圓角 28">
                <a:extLst>
                  <a:ext uri="{FF2B5EF4-FFF2-40B4-BE49-F238E27FC236}">
                    <a16:creationId xmlns:a16="http://schemas.microsoft.com/office/drawing/2014/main" id="{DD1B2775-82AB-B9B8-4F2A-28F3668E9B80}"/>
                  </a:ext>
                </a:extLst>
              </p:cNvPr>
              <p:cNvSpPr txBox="1"/>
              <p:nvPr/>
            </p:nvSpPr>
            <p:spPr>
              <a:xfrm>
                <a:off x="7811414" y="3278262"/>
                <a:ext cx="1823194" cy="7986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43815" rIns="58420" bIns="43815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sz="2300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官方帳號</a:t>
                </a:r>
              </a:p>
            </p:txBody>
          </p:sp>
        </p:grpSp>
      </p:grp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8F85B41-43DA-C1AC-00BE-B5416A628EAF}"/>
              </a:ext>
            </a:extLst>
          </p:cNvPr>
          <p:cNvSpPr txBox="1"/>
          <p:nvPr/>
        </p:nvSpPr>
        <p:spPr>
          <a:xfrm>
            <a:off x="3491517" y="6009046"/>
            <a:ext cx="491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Noto Sans TC"/>
              </a:rPr>
              <a:t>宣傳使用文案及圖片素材，請參考下頁說明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Noto Sans TC"/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378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3DD34F-2DFC-AF38-8AE3-CB62A16D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4797A0-AB5A-F46F-F654-6AC280C21243}"/>
              </a:ext>
            </a:extLst>
          </p:cNvPr>
          <p:cNvSpPr txBox="1"/>
          <p:nvPr/>
        </p:nvSpPr>
        <p:spPr>
          <a:xfrm>
            <a:off x="933362" y="930720"/>
            <a:ext cx="8529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宣傳文案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DEE70E4-22D2-91BB-9B8C-9D19BF216A1B}"/>
              </a:ext>
            </a:extLst>
          </p:cNvPr>
          <p:cNvSpPr txBox="1"/>
          <p:nvPr/>
        </p:nvSpPr>
        <p:spPr>
          <a:xfrm>
            <a:off x="720305" y="1515495"/>
            <a:ext cx="113191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i="0" dirty="0">
                <a:solidFill>
                  <a:srgbClr val="000000"/>
                </a:solidFill>
                <a:effectLst/>
                <a:latin typeface="Noto Sans TC"/>
              </a:rPr>
              <a:t>《</a:t>
            </a:r>
            <a:r>
              <a:rPr lang="zh-TW" altLang="en-US" sz="1400" b="1" i="0" dirty="0">
                <a:solidFill>
                  <a:srgbClr val="000000"/>
                </a:solidFill>
                <a:effectLst/>
                <a:latin typeface="Noto Sans TC"/>
              </a:rPr>
              <a:t>求職應援，相約桃園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》</a:t>
            </a:r>
            <a:r>
              <a:rPr lang="zh-TW" altLang="en-US" sz="1400" b="1" i="0" dirty="0">
                <a:solidFill>
                  <a:srgbClr val="000000"/>
                </a:solidFill>
                <a:effectLst/>
                <a:latin typeface="Noto Sans TC"/>
              </a:rPr>
              <a:t>青年朋友照過來👀</a:t>
            </a:r>
            <a:endParaRPr lang="en-US" altLang="zh-TW" sz="1400" b="1" i="0" dirty="0">
              <a:solidFill>
                <a:srgbClr val="000000"/>
              </a:solidFill>
              <a:effectLst/>
              <a:latin typeface="Noto Sans TC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你想把握暑假時光精進自己嗎？你想挑戰不同的任務、與公司一起成長嗎？</a:t>
            </a:r>
            <a:br>
              <a:rPr lang="en-US" altLang="zh-TW" sz="1400" b="1" i="0" dirty="0">
                <a:solidFill>
                  <a:srgbClr val="000000"/>
                </a:solidFill>
                <a:effectLst/>
                <a:latin typeface="Noto Sans TC"/>
              </a:rPr>
            </a:b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由桃園青年局為你量身打造 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桃園青年職場對接計畫，提供雙北及桃園地區新創企業實習機會！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實習好職，即刻啟程→：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  <a:hlinkClick r:id="rId2"/>
              </a:rPr>
              <a:t>https://pse.is/64zuq8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【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📢青創好實習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】</a:t>
            </a:r>
            <a:br>
              <a:rPr lang="en-US" altLang="zh-TW" sz="1400" b="1" dirty="0">
                <a:solidFill>
                  <a:srgbClr val="000000"/>
                </a:solidFill>
                <a:latin typeface="Noto Sans TC"/>
              </a:rPr>
            </a:b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軟體開發 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雲端架構 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數位行銷 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視覺設計 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行政助理 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#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客戶開發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多元職類，啟動職涯無限可能😍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【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🗒免費線上課程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】</a:t>
            </a: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青年事務局推出一系列職場力課程，助你提升求職實戰力！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Python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快速入門、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AI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影音剪輯、生成式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AI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設計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</a:rPr>
              <a:t>x</a:t>
            </a:r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提案全能班等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完全免費！線上授課不受時地限制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專業師資直播授課，精進實力、求職快速出擊！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r>
              <a:rPr lang="zh-TW" altLang="en-US" sz="1400" b="1" dirty="0">
                <a:solidFill>
                  <a:srgbClr val="000000"/>
                </a:solidFill>
                <a:latin typeface="Noto Sans TC"/>
              </a:rPr>
              <a:t>立即報名→： </a:t>
            </a:r>
            <a:r>
              <a:rPr lang="en-US" altLang="zh-TW" sz="1400" b="1" dirty="0">
                <a:solidFill>
                  <a:srgbClr val="000000"/>
                </a:solidFill>
                <a:latin typeface="Noto Sans TC"/>
                <a:hlinkClick r:id="rId3"/>
              </a:rPr>
              <a:t>https://pse.is/64zveb</a:t>
            </a:r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endParaRPr lang="en-US" altLang="zh-TW" sz="1400" b="1" dirty="0">
              <a:solidFill>
                <a:srgbClr val="000000"/>
              </a:solidFill>
              <a:latin typeface="Noto Sans TC"/>
            </a:endParaRPr>
          </a:p>
          <a:p>
            <a:endParaRPr lang="zh-TW" altLang="en-US" b="1" dirty="0">
              <a:solidFill>
                <a:srgbClr val="000000"/>
              </a:solidFill>
              <a:latin typeface="Noto Sans TC"/>
            </a:endParaRPr>
          </a:p>
        </p:txBody>
      </p:sp>
    </p:spTree>
    <p:extLst>
      <p:ext uri="{BB962C8B-B14F-4D97-AF65-F5344CB8AC3E}">
        <p14:creationId xmlns:p14="http://schemas.microsoft.com/office/powerpoint/2010/main" val="136180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3DD34F-2DFC-AF38-8AE3-CB62A16D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2E8C-78E0-4162-A656-7FA55A8E634D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317041D-EBD5-2A61-0A48-A7C0628B10CB}"/>
              </a:ext>
            </a:extLst>
          </p:cNvPr>
          <p:cNvSpPr txBox="1"/>
          <p:nvPr/>
        </p:nvSpPr>
        <p:spPr>
          <a:xfrm>
            <a:off x="933362" y="930720"/>
            <a:ext cx="8529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/>
              <a:t>宣傳圖檔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94A9594-6BBC-25B8-A9A1-1DACC504B6F5}"/>
              </a:ext>
            </a:extLst>
          </p:cNvPr>
          <p:cNvSpPr txBox="1"/>
          <p:nvPr/>
        </p:nvSpPr>
        <p:spPr>
          <a:xfrm>
            <a:off x="2938944" y="1078729"/>
            <a:ext cx="8446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Noto Sans TC"/>
              </a:rPr>
              <a:t>圖檔另於資料夾中附上，再請搭配使用，謝謝</a:t>
            </a:r>
            <a:endParaRPr lang="en-US" altLang="zh-TW" b="1" i="0" dirty="0">
              <a:solidFill>
                <a:srgbClr val="000000"/>
              </a:solidFill>
              <a:effectLst/>
              <a:latin typeface="Noto Sans TC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30BDBB-6EEE-00BB-A1E6-E81E2BBCF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56" y="1515495"/>
            <a:ext cx="4654688" cy="46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882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448</Words>
  <Application>Microsoft Office PowerPoint</Application>
  <PresentationFormat>寬螢幕</PresentationFormat>
  <Paragraphs>73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Microsoft YaHei</vt:lpstr>
      <vt:lpstr>Noto Sans TC</vt:lpstr>
      <vt:lpstr>微軟正黑體</vt:lpstr>
      <vt:lpstr>Aptos</vt:lpstr>
      <vt:lpstr>Arial</vt:lpstr>
      <vt:lpstr>1_Office 佈景主題</vt:lpstr>
      <vt:lpstr>PowerPoint 簡報</vt:lpstr>
      <vt:lpstr>PowerPoint 簡報</vt:lpstr>
      <vt:lpstr>PowerPoint 簡報</vt:lpstr>
      <vt:lpstr>按一下以編輯母片標題樣式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Amber Wu[吳婕安]</dc:creator>
  <cp:lastModifiedBy>Angel Chen 陳瀅琦</cp:lastModifiedBy>
  <cp:revision>34</cp:revision>
  <dcterms:created xsi:type="dcterms:W3CDTF">2024-04-26T07:32:19Z</dcterms:created>
  <dcterms:modified xsi:type="dcterms:W3CDTF">2025-05-12T06:59:11Z</dcterms:modified>
</cp:coreProperties>
</file>